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Raleway"/>
      <p:bold r:id="rId17"/>
      <p:boldItalic r:id="rId18"/>
    </p:embeddedFont>
    <p:embeddedFont>
      <p:font typeface="Poppins"/>
      <p:bold r:id="rId19"/>
      <p:boldItalic r:id="rId20"/>
    </p:embeddedFont>
    <p:embeddedFont>
      <p:font typeface="Bebas Neue"/>
      <p:regular r:id="rId21"/>
    </p:embeddedFont>
    <p:embeddedFont>
      <p:font typeface="Barlow"/>
      <p:bold r:id="rId22"/>
      <p:boldItalic r:id="rId23"/>
    </p:embeddedFont>
    <p:embeddedFont>
      <p:font typeface="Open Sans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2" Type="http://schemas.openxmlformats.org/officeDocument/2006/relationships/font" Target="fonts/Barlow-bold.fntdata"/><Relationship Id="rId21" Type="http://schemas.openxmlformats.org/officeDocument/2006/relationships/font" Target="fonts/BebasNeue-regular.fntdata"/><Relationship Id="rId24" Type="http://schemas.openxmlformats.org/officeDocument/2006/relationships/font" Target="fonts/OpenSans-bold.fntdata"/><Relationship Id="rId23" Type="http://schemas.openxmlformats.org/officeDocument/2006/relationships/font" Target="fonts/Barlow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slide" Target="slides/slide11.xml"/><Relationship Id="rId19" Type="http://schemas.openxmlformats.org/officeDocument/2006/relationships/font" Target="fonts/Poppins-bold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66" name="Google Shape;266;p10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84" name="Google Shape;284;p1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2" name="Google Shape;102;p2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0" name="Google Shape;120;p3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5" name="Google Shape;145;p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2" name="Google Shape;162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4" name="Google Shape;174;p6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1" name="Google Shape;191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9" name="Google Shape;209;p8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31" name="Google Shape;231;p9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Relationship Id="rId4" Type="http://schemas.openxmlformats.org/officeDocument/2006/relationships/image" Target="../media/image17.jpg"/><Relationship Id="rId5" Type="http://schemas.openxmlformats.org/officeDocument/2006/relationships/image" Target="../media/image24.jpg"/><Relationship Id="rId6" Type="http://schemas.openxmlformats.org/officeDocument/2006/relationships/image" Target="../media/image20.jpg"/><Relationship Id="rId7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8.jp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44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>
            <a:off x="8552058" y="3390900"/>
            <a:ext cx="9735942" cy="5671186"/>
          </a:xfrm>
          <a:custGeom>
            <a:rect b="b" l="l" r="r" t="t"/>
            <a:pathLst>
              <a:path extrusionOk="0" h="5671186" w="9735942">
                <a:moveTo>
                  <a:pt x="0" y="0"/>
                </a:moveTo>
                <a:lnTo>
                  <a:pt x="9735943" y="0"/>
                </a:lnTo>
                <a:lnTo>
                  <a:pt x="9735943" y="5671187"/>
                </a:lnTo>
                <a:lnTo>
                  <a:pt x="0" y="56711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3"/>
          <p:cNvSpPr/>
          <p:nvPr/>
        </p:nvSpPr>
        <p:spPr>
          <a:xfrm>
            <a:off x="-432037" y="8653250"/>
            <a:ext cx="6722778" cy="1210100"/>
          </a:xfrm>
          <a:custGeom>
            <a:rect b="b" l="l" r="r" t="t"/>
            <a:pathLst>
              <a:path extrusionOk="0"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3"/>
          <p:cNvSpPr/>
          <p:nvPr/>
        </p:nvSpPr>
        <p:spPr>
          <a:xfrm>
            <a:off x="12088642" y="390677"/>
            <a:ext cx="6722778" cy="1210100"/>
          </a:xfrm>
          <a:custGeom>
            <a:rect b="b" l="l" r="r" t="t"/>
            <a:pathLst>
              <a:path extrusionOk="0"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3"/>
          <p:cNvSpPr txBox="1"/>
          <p:nvPr/>
        </p:nvSpPr>
        <p:spPr>
          <a:xfrm>
            <a:off x="404653" y="2291162"/>
            <a:ext cx="8340923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Chatbot for Excel Data 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2286000" y="3204636"/>
            <a:ext cx="349418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Analysis</a:t>
            </a: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404653" y="4507863"/>
            <a:ext cx="8892588" cy="126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38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Natural Language Excel Chatbot is a web based assistant which is designed using the gemini model and streamlit.</a:t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809306" y="6031449"/>
            <a:ext cx="8083282" cy="2286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88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chatbot is powered by Gemini API and capable of interpreting natural language queries , analyzing excel datasets and present results in the form of text,chart,code and tables.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442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/>
        </p:nvSpPr>
        <p:spPr>
          <a:xfrm>
            <a:off x="5086350" y="2625493"/>
            <a:ext cx="8669388" cy="991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CONCLUSION</a:t>
            </a:r>
            <a:endParaRPr/>
          </a:p>
        </p:txBody>
      </p:sp>
      <p:sp>
        <p:nvSpPr>
          <p:cNvPr id="272" name="Google Shape;272;p22"/>
          <p:cNvSpPr/>
          <p:nvPr/>
        </p:nvSpPr>
        <p:spPr>
          <a:xfrm>
            <a:off x="14350304" y="68837"/>
            <a:ext cx="3785296" cy="3183795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6661" l="0" r="0" t="-36661"/>
            </a:stretch>
          </a:blipFill>
          <a:ln cap="sq" cmpd="sng" w="571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73" name="Google Shape;273;p22"/>
          <p:cNvSpPr/>
          <p:nvPr/>
        </p:nvSpPr>
        <p:spPr>
          <a:xfrm>
            <a:off x="12657201" y="1832792"/>
            <a:ext cx="2197073" cy="1987588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985" r="-14985" t="0"/>
            </a:stretch>
          </a:blipFill>
          <a:ln cap="sq" cmpd="sng" w="571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74" name="Google Shape;274;p22"/>
          <p:cNvSpPr/>
          <p:nvPr/>
        </p:nvSpPr>
        <p:spPr>
          <a:xfrm>
            <a:off x="3682351" y="6285445"/>
            <a:ext cx="2544063" cy="2203044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0660" r="-10661" t="0"/>
            </a:stretch>
          </a:blipFill>
          <a:ln cap="sq" cmpd="sng" w="571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75" name="Google Shape;275;p22"/>
          <p:cNvSpPr/>
          <p:nvPr/>
        </p:nvSpPr>
        <p:spPr>
          <a:xfrm>
            <a:off x="152400" y="6734947"/>
            <a:ext cx="3966730" cy="3345009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4985" r="-14985" t="0"/>
            </a:stretch>
          </a:blipFill>
          <a:ln cap="sq" cmpd="sng" w="571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76" name="Google Shape;276;p22"/>
          <p:cNvSpPr/>
          <p:nvPr/>
        </p:nvSpPr>
        <p:spPr>
          <a:xfrm>
            <a:off x="12061587" y="8124522"/>
            <a:ext cx="6722778" cy="1210100"/>
          </a:xfrm>
          <a:custGeom>
            <a:rect b="b" l="l" r="r" t="t"/>
            <a:pathLst>
              <a:path extrusionOk="0"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22"/>
          <p:cNvSpPr/>
          <p:nvPr/>
        </p:nvSpPr>
        <p:spPr>
          <a:xfrm>
            <a:off x="-912832" y="1879548"/>
            <a:ext cx="6722778" cy="1210100"/>
          </a:xfrm>
          <a:custGeom>
            <a:rect b="b" l="l" r="r" t="t"/>
            <a:pathLst>
              <a:path extrusionOk="0"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22"/>
          <p:cNvSpPr txBox="1"/>
          <p:nvPr/>
        </p:nvSpPr>
        <p:spPr>
          <a:xfrm>
            <a:off x="6140624" y="4064404"/>
            <a:ext cx="11994976" cy="1352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8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working chatbot that turns Excel data into actionable insights</a:t>
            </a:r>
            <a:endParaRPr/>
          </a:p>
        </p:txBody>
      </p:sp>
      <p:sp>
        <p:nvSpPr>
          <p:cNvPr id="279" name="Google Shape;279;p22"/>
          <p:cNvSpPr txBox="1"/>
          <p:nvPr/>
        </p:nvSpPr>
        <p:spPr>
          <a:xfrm>
            <a:off x="6426256" y="5874114"/>
            <a:ext cx="11861743" cy="626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Combines LLM reasoning + Python execution Easy</a:t>
            </a:r>
            <a:endParaRPr/>
          </a:p>
        </p:txBody>
      </p:sp>
      <p:sp>
        <p:nvSpPr>
          <p:cNvPr id="280" name="Google Shape;280;p22"/>
          <p:cNvSpPr txBox="1"/>
          <p:nvPr/>
        </p:nvSpPr>
        <p:spPr>
          <a:xfrm>
            <a:off x="6781800" y="7040458"/>
            <a:ext cx="7167154" cy="693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non-programmers to use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11" l="0" r="0" t="-813"/>
            </a:stretch>
          </a:blipFill>
          <a:ln>
            <a:noFill/>
          </a:ln>
        </p:spPr>
      </p:sp>
      <p:sp>
        <p:nvSpPr>
          <p:cNvPr id="290" name="Google Shape;290;p23"/>
          <p:cNvSpPr txBox="1"/>
          <p:nvPr/>
        </p:nvSpPr>
        <p:spPr>
          <a:xfrm>
            <a:off x="2666991" y="3103665"/>
            <a:ext cx="12954017" cy="2039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8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694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442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>
            <a:off x="1175477" y="1948066"/>
            <a:ext cx="6305067" cy="4797334"/>
          </a:xfrm>
          <a:custGeom>
            <a:rect b="b" l="l" r="r" t="t"/>
            <a:pathLst>
              <a:path extrusionOk="0" h="4797334" w="6305067">
                <a:moveTo>
                  <a:pt x="0" y="0"/>
                </a:moveTo>
                <a:lnTo>
                  <a:pt x="6305067" y="0"/>
                </a:lnTo>
                <a:lnTo>
                  <a:pt x="6305067" y="4797334"/>
                </a:lnTo>
                <a:lnTo>
                  <a:pt x="0" y="47973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14"/>
          <p:cNvSpPr/>
          <p:nvPr/>
        </p:nvSpPr>
        <p:spPr>
          <a:xfrm>
            <a:off x="0" y="5143500"/>
            <a:ext cx="3057122" cy="3057122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lnTo>
                  <a:pt x="812800" y="406400"/>
                </a:lnTo>
                <a:lnTo>
                  <a:pt x="406400" y="812800"/>
                </a:lnTo>
                <a:lnTo>
                  <a:pt x="0" y="406400"/>
                </a:lnTo>
                <a:lnTo>
                  <a:pt x="4064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5045" r="-25045" t="0"/>
            </a:stretch>
          </a:blipFill>
          <a:ln cap="sq" cmpd="sng" w="857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9" name="Google Shape;109;p14"/>
          <p:cNvSpPr/>
          <p:nvPr/>
        </p:nvSpPr>
        <p:spPr>
          <a:xfrm>
            <a:off x="11249180" y="240194"/>
            <a:ext cx="6722778" cy="1210100"/>
          </a:xfrm>
          <a:custGeom>
            <a:rect b="b" l="l" r="r" t="t"/>
            <a:pathLst>
              <a:path extrusionOk="0"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14"/>
          <p:cNvSpPr/>
          <p:nvPr/>
        </p:nvSpPr>
        <p:spPr>
          <a:xfrm>
            <a:off x="277363" y="8048200"/>
            <a:ext cx="6722778" cy="1210100"/>
          </a:xfrm>
          <a:custGeom>
            <a:rect b="b" l="l" r="r" t="t"/>
            <a:pathLst>
              <a:path extrusionOk="0"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14"/>
          <p:cNvSpPr txBox="1"/>
          <p:nvPr/>
        </p:nvSpPr>
        <p:spPr>
          <a:xfrm>
            <a:off x="8656021" y="1409697"/>
            <a:ext cx="7361136" cy="1101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103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Project Overview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7653380" y="3863296"/>
            <a:ext cx="9829410" cy="4834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5687" lvl="1" marL="671375" marR="0" rtl="0" algn="ctr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9"/>
              <a:buFont typeface="Raleway"/>
              <a:buAutoNum type="arabicPeriod"/>
            </a:pPr>
            <a:r>
              <a:rPr b="1" i="0" lang="en-US" sz="3109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Title: Excel Chatbot using Gemini and  Streamlit 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7912162" y="4922950"/>
            <a:ext cx="9887530" cy="923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67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2. Objective: Build an interactive chatbot to analyze   </a:t>
            </a:r>
            <a:endParaRPr/>
          </a:p>
          <a:p>
            <a:pPr indent="0" lvl="0" marL="0" marR="0" rtl="0" algn="ctr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67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Excel datasets using natural language and Streamlit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8107671" y="6494546"/>
            <a:ext cx="4702719" cy="482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2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3 .Tech Stack:  1. Gemini, 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10879343" y="6957811"/>
            <a:ext cx="2905055" cy="519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84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2.Streamlit UI, </a:t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10817433" y="7468061"/>
            <a:ext cx="4076988" cy="488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45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3.Pandas and Python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6" name="Google Shape;126;p15"/>
          <p:cNvGrpSpPr/>
          <p:nvPr/>
        </p:nvGrpSpPr>
        <p:grpSpPr>
          <a:xfrm>
            <a:off x="76200" y="7738"/>
            <a:ext cx="18288122" cy="10431728"/>
            <a:chOff x="0" y="-38100"/>
            <a:chExt cx="4816593" cy="2747433"/>
          </a:xfrm>
        </p:grpSpPr>
        <p:sp>
          <p:nvSpPr>
            <p:cNvPr id="127" name="Google Shape;127;p15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070D32">
                    <a:alpha val="85882"/>
                  </a:srgbClr>
                </a:gs>
                <a:gs pos="100000">
                  <a:srgbClr val="001496">
                    <a:alpha val="85882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  <p:sp>
          <p:nvSpPr>
            <p:cNvPr id="128" name="Google Shape;128;p1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15"/>
          <p:cNvSpPr/>
          <p:nvPr/>
        </p:nvSpPr>
        <p:spPr>
          <a:xfrm>
            <a:off x="734419" y="2278926"/>
            <a:ext cx="4806448" cy="4802002"/>
          </a:xfrm>
          <a:custGeom>
            <a:rect b="b" l="l" r="r" t="t"/>
            <a:pathLst>
              <a:path extrusionOk="0" h="4802002" w="4806448">
                <a:moveTo>
                  <a:pt x="0" y="0"/>
                </a:moveTo>
                <a:lnTo>
                  <a:pt x="4806449" y="0"/>
                </a:lnTo>
                <a:lnTo>
                  <a:pt x="4806449" y="4802002"/>
                </a:lnTo>
                <a:lnTo>
                  <a:pt x="0" y="4802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15"/>
          <p:cNvSpPr txBox="1"/>
          <p:nvPr/>
        </p:nvSpPr>
        <p:spPr>
          <a:xfrm>
            <a:off x="6000801" y="767779"/>
            <a:ext cx="87084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06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Data Analysis</a:t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8029515" y="-1031595"/>
            <a:ext cx="12370599" cy="1799360"/>
          </a:xfrm>
          <a:custGeom>
            <a:rect b="b" l="l" r="r" t="t"/>
            <a:pathLst>
              <a:path extrusionOk="0" h="1799360" w="12370599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32" name="Google Shape;132;p15"/>
          <p:cNvCxnSpPr/>
          <p:nvPr/>
        </p:nvCxnSpPr>
        <p:spPr>
          <a:xfrm>
            <a:off x="-1323699" y="9239250"/>
            <a:ext cx="15717833" cy="19050"/>
          </a:xfrm>
          <a:prstGeom prst="straightConnector1">
            <a:avLst/>
          </a:prstGeom>
          <a:noFill/>
          <a:ln cap="flat" cmpd="sng" w="28575">
            <a:solidFill>
              <a:srgbClr val="64DB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3" name="Google Shape;133;p15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134" name="Google Shape;134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15"/>
          <p:cNvSpPr txBox="1"/>
          <p:nvPr/>
        </p:nvSpPr>
        <p:spPr>
          <a:xfrm>
            <a:off x="4599210" y="2029042"/>
            <a:ext cx="115116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42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Features</a:t>
            </a:r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6399601" y="3665361"/>
            <a:ext cx="6522601" cy="60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26722" lvl="1" marL="853445" marR="0" rtl="0" algn="ctr">
              <a:lnSpc>
                <a:spcPct val="1200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52"/>
              <a:buFont typeface="Raleway"/>
              <a:buAutoNum type="arabicPeriod"/>
            </a:pPr>
            <a:r>
              <a:rPr b="0" i="0" lang="en-US" sz="3952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Upload any excel file</a:t>
            </a:r>
            <a:endParaRPr/>
          </a:p>
        </p:txBody>
      </p:sp>
      <p:sp>
        <p:nvSpPr>
          <p:cNvPr id="138" name="Google Shape;138;p15"/>
          <p:cNvSpPr txBox="1"/>
          <p:nvPr/>
        </p:nvSpPr>
        <p:spPr>
          <a:xfrm>
            <a:off x="5120522" y="4451333"/>
            <a:ext cx="12224563" cy="485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93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2. Show a sample   dataset of 10 rows of data</a:t>
            </a:r>
            <a:endParaRPr/>
          </a:p>
        </p:txBody>
      </p:sp>
      <p:sp>
        <p:nvSpPr>
          <p:cNvPr id="139" name="Google Shape;139;p15"/>
          <p:cNvSpPr txBox="1"/>
          <p:nvPr/>
        </p:nvSpPr>
        <p:spPr>
          <a:xfrm>
            <a:off x="5540867" y="5140506"/>
            <a:ext cx="11829580" cy="1662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25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3. .Ask any Natural Language Question like: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25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        a.  How many people are younger than 54 .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25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             b. Design a Table for any number of features</a:t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6987130" y="6827053"/>
            <a:ext cx="2461670" cy="511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3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 Outputs</a:t>
            </a:r>
            <a:endParaRPr/>
          </a:p>
        </p:txBody>
      </p:sp>
      <p:sp>
        <p:nvSpPr>
          <p:cNvPr id="141" name="Google Shape;141;p15"/>
          <p:cNvSpPr txBox="1"/>
          <p:nvPr/>
        </p:nvSpPr>
        <p:spPr>
          <a:xfrm>
            <a:off x="4876800" y="7295838"/>
            <a:ext cx="10500478" cy="1461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91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a. summerized Insights. </a:t>
            </a:r>
            <a:endParaRPr/>
          </a:p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91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                 b. Tables Generated through pandas.</a:t>
            </a:r>
            <a:endParaRPr/>
          </a:p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91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c. Matplotlib Visualizations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/>
          <p:nvPr/>
        </p:nvSpPr>
        <p:spPr>
          <a:xfrm>
            <a:off x="7620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7549" l="0" r="0" t="-60221"/>
            </a:stretch>
          </a:blipFill>
          <a:ln>
            <a:noFill/>
          </a:ln>
        </p:spPr>
      </p:sp>
      <p:sp>
        <p:nvSpPr>
          <p:cNvPr id="151" name="Google Shape;151;p16"/>
          <p:cNvSpPr/>
          <p:nvPr/>
        </p:nvSpPr>
        <p:spPr>
          <a:xfrm>
            <a:off x="1028700" y="1205172"/>
            <a:ext cx="10988834" cy="7432062"/>
          </a:xfrm>
          <a:custGeom>
            <a:rect b="b" l="l" r="r" t="t"/>
            <a:pathLst>
              <a:path extrusionOk="0" h="7432062" w="10988834">
                <a:moveTo>
                  <a:pt x="0" y="0"/>
                </a:moveTo>
                <a:lnTo>
                  <a:pt x="10988834" y="0"/>
                </a:lnTo>
                <a:lnTo>
                  <a:pt x="10988834" y="7432062"/>
                </a:lnTo>
                <a:lnTo>
                  <a:pt x="0" y="7432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16"/>
          <p:cNvSpPr/>
          <p:nvPr/>
        </p:nvSpPr>
        <p:spPr>
          <a:xfrm flipH="1">
            <a:off x="9391359" y="251373"/>
            <a:ext cx="9675594" cy="11692560"/>
          </a:xfrm>
          <a:custGeom>
            <a:rect b="b" l="l" r="r" t="t"/>
            <a:pathLst>
              <a:path extrusionOk="0" h="11692560" w="9675594">
                <a:moveTo>
                  <a:pt x="9675594" y="0"/>
                </a:moveTo>
                <a:lnTo>
                  <a:pt x="0" y="0"/>
                </a:lnTo>
                <a:lnTo>
                  <a:pt x="0" y="11692560"/>
                </a:lnTo>
                <a:lnTo>
                  <a:pt x="9675594" y="11692560"/>
                </a:lnTo>
                <a:lnTo>
                  <a:pt x="9675594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16"/>
          <p:cNvSpPr txBox="1"/>
          <p:nvPr/>
        </p:nvSpPr>
        <p:spPr>
          <a:xfrm>
            <a:off x="2099413" y="1675075"/>
            <a:ext cx="7291800" cy="18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81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3" u="none" cap="none" strike="noStrike">
                <a:solidFill>
                  <a:srgbClr val="00D9FF"/>
                </a:solidFill>
                <a:latin typeface="Arial"/>
                <a:ea typeface="Arial"/>
                <a:cs typeface="Arial"/>
                <a:sym typeface="Arial"/>
              </a:rPr>
              <a:t>DESIGN STRUCTURE</a:t>
            </a: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1727840" y="3731981"/>
            <a:ext cx="6587707" cy="500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5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1.User Interface: Streamlit Web App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738854" y="4290441"/>
            <a:ext cx="4017546" cy="515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5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2.Backend:</a:t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1540179" y="4748491"/>
            <a:ext cx="8124276" cy="992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7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3.Use gemini model(gemini-1.5-latest-flash)  </a:t>
            </a:r>
            <a:endParaRPr/>
          </a:p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7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generate the results and code            </a:t>
            </a:r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1540179" y="5683773"/>
            <a:ext cx="5687006" cy="5281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3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4.Code is executed securely</a:t>
            </a:r>
            <a:endParaRPr/>
          </a:p>
        </p:txBody>
      </p:sp>
      <p:sp>
        <p:nvSpPr>
          <p:cNvPr id="158" name="Google Shape;158;p16"/>
          <p:cNvSpPr txBox="1"/>
          <p:nvPr/>
        </p:nvSpPr>
        <p:spPr>
          <a:xfrm>
            <a:off x="1389973" y="6443014"/>
            <a:ext cx="8710825" cy="502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5.Output shown : Text , Code, Charts, Tables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1A47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/>
          <p:nvPr/>
        </p:nvSpPr>
        <p:spPr>
          <a:xfrm>
            <a:off x="-1917230" y="-2362072"/>
            <a:ext cx="9409333" cy="7322172"/>
          </a:xfrm>
          <a:custGeom>
            <a:rect b="b" l="l" r="r" t="t"/>
            <a:pathLst>
              <a:path extrusionOk="0"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1"/>
                </a:lnTo>
                <a:lnTo>
                  <a:pt x="0" y="7322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17"/>
          <p:cNvSpPr/>
          <p:nvPr/>
        </p:nvSpPr>
        <p:spPr>
          <a:xfrm rot="-1865595">
            <a:off x="10346325" y="5657089"/>
            <a:ext cx="12077233" cy="7202423"/>
          </a:xfrm>
          <a:custGeom>
            <a:rect b="b" l="l" r="r" t="t"/>
            <a:pathLst>
              <a:path extrusionOk="0" h="7202423" w="12077233">
                <a:moveTo>
                  <a:pt x="0" y="0"/>
                </a:moveTo>
                <a:lnTo>
                  <a:pt x="12077233" y="0"/>
                </a:lnTo>
                <a:lnTo>
                  <a:pt x="12077233" y="7202422"/>
                </a:lnTo>
                <a:lnTo>
                  <a:pt x="0" y="7202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17"/>
          <p:cNvSpPr txBox="1"/>
          <p:nvPr/>
        </p:nvSpPr>
        <p:spPr>
          <a:xfrm>
            <a:off x="6640476" y="904875"/>
            <a:ext cx="6814285" cy="1102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7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 Diagram</a:t>
            </a:r>
            <a:endParaRPr/>
          </a:p>
        </p:txBody>
      </p:sp>
      <p:sp>
        <p:nvSpPr>
          <p:cNvPr id="170" name="Google Shape;170;p17"/>
          <p:cNvSpPr txBox="1"/>
          <p:nvPr/>
        </p:nvSpPr>
        <p:spPr>
          <a:xfrm>
            <a:off x="4306461" y="2263978"/>
            <a:ext cx="13981539" cy="5325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8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1.User upload the Excel file on streamlit web app                           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8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          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8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2.User enter the question to get results in text and code format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84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8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3.Gemini generate the code using gemini-1.5latest-flash model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8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8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4.Streamlit Web App executes code try to get the  results.         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8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8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5.Output shown as the text/code/plots/tables.                                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640"/>
            </a:gs>
            <a:gs pos="100000">
              <a:srgbClr val="020070"/>
            </a:gs>
          </a:gsLst>
          <a:lin ang="0" scaled="0"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/>
        </p:nvSpPr>
        <p:spPr>
          <a:xfrm>
            <a:off x="15762422" y="735562"/>
            <a:ext cx="1421291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020F8D"/>
                </a:solidFill>
                <a:latin typeface="Poppins"/>
                <a:ea typeface="Poppins"/>
                <a:cs typeface="Poppins"/>
                <a:sym typeface="Poppins"/>
              </a:rPr>
              <a:t>Page 07</a:t>
            </a:r>
            <a:endParaRPr/>
          </a:p>
        </p:txBody>
      </p:sp>
      <p:grpSp>
        <p:nvGrpSpPr>
          <p:cNvPr id="180" name="Google Shape;180;p18"/>
          <p:cNvGrpSpPr/>
          <p:nvPr/>
        </p:nvGrpSpPr>
        <p:grpSpPr>
          <a:xfrm>
            <a:off x="2811052" y="2802157"/>
            <a:ext cx="4522428" cy="5398891"/>
            <a:chOff x="0" y="-57150"/>
            <a:chExt cx="1191092" cy="1421930"/>
          </a:xfrm>
        </p:grpSpPr>
        <p:sp>
          <p:nvSpPr>
            <p:cNvPr id="181" name="Google Shape;181;p18"/>
            <p:cNvSpPr/>
            <p:nvPr/>
          </p:nvSpPr>
          <p:spPr>
            <a:xfrm>
              <a:off x="0" y="0"/>
              <a:ext cx="1191092" cy="1364780"/>
            </a:xfrm>
            <a:custGeom>
              <a:rect b="b" l="l" r="r" t="t"/>
              <a:pathLst>
                <a:path extrusionOk="0" h="1364780" w="1191092">
                  <a:moveTo>
                    <a:pt x="0" y="0"/>
                  </a:moveTo>
                  <a:lnTo>
                    <a:pt x="1191092" y="0"/>
                  </a:lnTo>
                  <a:lnTo>
                    <a:pt x="1191092" y="1364780"/>
                  </a:lnTo>
                  <a:lnTo>
                    <a:pt x="0" y="1364780"/>
                  </a:lnTo>
                  <a:close/>
                </a:path>
              </a:pathLst>
            </a:custGeom>
            <a:gradFill>
              <a:gsLst>
                <a:gs pos="0">
                  <a:srgbClr val="00E8FF"/>
                </a:gs>
                <a:gs pos="100000">
                  <a:srgbClr val="0076E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82" name="Google Shape;182;p18"/>
            <p:cNvSpPr txBox="1"/>
            <p:nvPr/>
          </p:nvSpPr>
          <p:spPr>
            <a:xfrm>
              <a:off x="0" y="-57150"/>
              <a:ext cx="1191092" cy="14219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8"/>
          <p:cNvSpPr/>
          <p:nvPr/>
        </p:nvSpPr>
        <p:spPr>
          <a:xfrm>
            <a:off x="242926" y="2916457"/>
            <a:ext cx="6644352" cy="5284591"/>
          </a:xfrm>
          <a:custGeom>
            <a:rect b="b" l="l" r="r" t="t"/>
            <a:pathLst>
              <a:path extrusionOk="0" h="871194" w="1140478">
                <a:moveTo>
                  <a:pt x="0" y="0"/>
                </a:moveTo>
                <a:lnTo>
                  <a:pt x="1140478" y="0"/>
                </a:lnTo>
                <a:lnTo>
                  <a:pt x="1140478" y="871194"/>
                </a:lnTo>
                <a:lnTo>
                  <a:pt x="0" y="87119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899" r="-17899" t="0"/>
            </a:stretch>
          </a:blipFill>
          <a:ln>
            <a:noFill/>
          </a:ln>
        </p:spPr>
      </p:sp>
      <p:cxnSp>
        <p:nvCxnSpPr>
          <p:cNvPr id="184" name="Google Shape;184;p18"/>
          <p:cNvCxnSpPr/>
          <p:nvPr/>
        </p:nvCxnSpPr>
        <p:spPr>
          <a:xfrm>
            <a:off x="1028683" y="9272587"/>
            <a:ext cx="16230600" cy="1905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18"/>
          <p:cNvSpPr/>
          <p:nvPr/>
        </p:nvSpPr>
        <p:spPr>
          <a:xfrm rot="-5949984">
            <a:off x="15045346" y="119649"/>
            <a:ext cx="2423862" cy="3673063"/>
          </a:xfrm>
          <a:custGeom>
            <a:rect b="b" l="l" r="r" t="t"/>
            <a:pathLst>
              <a:path extrusionOk="0" h="4630504" w="4630504">
                <a:moveTo>
                  <a:pt x="0" y="0"/>
                </a:moveTo>
                <a:lnTo>
                  <a:pt x="4630504" y="0"/>
                </a:lnTo>
                <a:lnTo>
                  <a:pt x="4630504" y="4630503"/>
                </a:lnTo>
                <a:lnTo>
                  <a:pt x="0" y="46305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18"/>
          <p:cNvSpPr txBox="1"/>
          <p:nvPr/>
        </p:nvSpPr>
        <p:spPr>
          <a:xfrm>
            <a:off x="8100538" y="2293582"/>
            <a:ext cx="7717140" cy="1398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2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Prompt Design </a:t>
            </a:r>
            <a:endParaRPr/>
          </a:p>
        </p:txBody>
      </p:sp>
      <p:sp>
        <p:nvSpPr>
          <p:cNvPr id="187" name="Google Shape;187;p18"/>
          <p:cNvSpPr txBox="1"/>
          <p:nvPr/>
        </p:nvSpPr>
        <p:spPr>
          <a:xfrm>
            <a:off x="7270807" y="3871250"/>
            <a:ext cx="11017193" cy="4329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3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are a great data Scientist. You are going to help me in analyzing the dataset that I provided to you in the tabular format.If the question</a:t>
            </a:r>
            <a:endParaRPr/>
          </a:p>
          <a:p>
            <a:pPr indent="0" lvl="0" marL="0" marR="0" rtl="0" algn="ctr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3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implies a trend, comparison, or distribuƟon, generate appropriate charts (e.g. bar chart, histograms, line chart). Ensure the charts are readable and labelled clearly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7" name="Google Shape;197;p19"/>
          <p:cNvGrpSpPr/>
          <p:nvPr/>
        </p:nvGrpSpPr>
        <p:grpSpPr>
          <a:xfrm>
            <a:off x="0" y="-144661"/>
            <a:ext cx="18288000" cy="10431661"/>
            <a:chOff x="0" y="-38100"/>
            <a:chExt cx="4816593" cy="2747433"/>
          </a:xfrm>
        </p:grpSpPr>
        <p:sp>
          <p:nvSpPr>
            <p:cNvPr id="198" name="Google Shape;198;p19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020070">
                    <a:alpha val="66666"/>
                  </a:srgbClr>
                </a:gs>
                <a:gs pos="100000">
                  <a:srgbClr val="000640">
                    <a:alpha val="66666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  <p:sp>
          <p:nvSpPr>
            <p:cNvPr id="199" name="Google Shape;199;p19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" name="Google Shape;200;p19"/>
          <p:cNvSpPr txBox="1"/>
          <p:nvPr/>
        </p:nvSpPr>
        <p:spPr>
          <a:xfrm>
            <a:off x="15762422" y="735562"/>
            <a:ext cx="1421291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020F8D"/>
                </a:solidFill>
                <a:latin typeface="Poppins"/>
                <a:ea typeface="Poppins"/>
                <a:cs typeface="Poppins"/>
                <a:sym typeface="Poppins"/>
              </a:rPr>
              <a:t>Page 05</a:t>
            </a:r>
            <a:endParaRPr/>
          </a:p>
        </p:txBody>
      </p:sp>
      <p:cxnSp>
        <p:nvCxnSpPr>
          <p:cNvPr id="201" name="Google Shape;201;p19"/>
          <p:cNvCxnSpPr/>
          <p:nvPr/>
        </p:nvCxnSpPr>
        <p:spPr>
          <a:xfrm>
            <a:off x="1028683" y="9272587"/>
            <a:ext cx="16230600" cy="1905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19"/>
          <p:cNvSpPr txBox="1"/>
          <p:nvPr/>
        </p:nvSpPr>
        <p:spPr>
          <a:xfrm>
            <a:off x="1028700" y="1723566"/>
            <a:ext cx="6663255" cy="1210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1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Sample Output</a:t>
            </a:r>
            <a:endParaRPr/>
          </a:p>
        </p:txBody>
      </p:sp>
      <p:sp>
        <p:nvSpPr>
          <p:cNvPr id="203" name="Google Shape;203;p19"/>
          <p:cNvSpPr txBox="1"/>
          <p:nvPr/>
        </p:nvSpPr>
        <p:spPr>
          <a:xfrm>
            <a:off x="583791" y="3934846"/>
            <a:ext cx="11233090" cy="1342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935" lvl="1" marL="839871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90"/>
              <a:buFont typeface="Arial"/>
              <a:buAutoNum type="arabicPeriod"/>
            </a:pPr>
            <a:r>
              <a:rPr b="0" i="0" lang="en-US" sz="389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Query: How many persons of age above 25?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89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257507" y="5220205"/>
            <a:ext cx="12899224" cy="1215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 Generated Code: count = df[df['age'] &gt; 25].shape[0]</a:t>
            </a:r>
            <a:endParaRPr/>
          </a:p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print("Number of persons with age above 25:", count) </a:t>
            </a:r>
            <a:endParaRPr/>
          </a:p>
        </p:txBody>
      </p:sp>
      <p:sp>
        <p:nvSpPr>
          <p:cNvPr id="205" name="Google Shape;205;p19"/>
          <p:cNvSpPr txBox="1"/>
          <p:nvPr/>
        </p:nvSpPr>
        <p:spPr>
          <a:xfrm>
            <a:off x="981523" y="7119629"/>
            <a:ext cx="12064238" cy="645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9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 Output: Number of persons with age above 25: 42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5" name="Google Shape;215;p20"/>
          <p:cNvGrpSpPr/>
          <p:nvPr/>
        </p:nvGrpSpPr>
        <p:grpSpPr>
          <a:xfrm>
            <a:off x="0" y="-144661"/>
            <a:ext cx="18288000" cy="10431661"/>
            <a:chOff x="0" y="-38100"/>
            <a:chExt cx="4816593" cy="2747433"/>
          </a:xfrm>
        </p:grpSpPr>
        <p:sp>
          <p:nvSpPr>
            <p:cNvPr id="216" name="Google Shape;216;p20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070D32">
                    <a:alpha val="85882"/>
                  </a:srgbClr>
                </a:gs>
                <a:gs pos="100000">
                  <a:srgbClr val="001496">
                    <a:alpha val="85882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  <p:sp>
          <p:nvSpPr>
            <p:cNvPr id="217" name="Google Shape;217;p20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20"/>
          <p:cNvSpPr/>
          <p:nvPr/>
        </p:nvSpPr>
        <p:spPr>
          <a:xfrm>
            <a:off x="10946975" y="2175823"/>
            <a:ext cx="5902319" cy="5902319"/>
          </a:xfrm>
          <a:custGeom>
            <a:rect b="b" l="l" r="r" t="t"/>
            <a:pathLst>
              <a:path extrusionOk="0" h="5902319" w="5902319">
                <a:moveTo>
                  <a:pt x="0" y="0"/>
                </a:moveTo>
                <a:lnTo>
                  <a:pt x="5902320" y="0"/>
                </a:lnTo>
                <a:lnTo>
                  <a:pt x="5902320" y="5902320"/>
                </a:lnTo>
                <a:lnTo>
                  <a:pt x="0" y="5902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19" name="Google Shape;219;p20"/>
          <p:cNvCxnSpPr/>
          <p:nvPr/>
        </p:nvCxnSpPr>
        <p:spPr>
          <a:xfrm>
            <a:off x="-1323699" y="9239250"/>
            <a:ext cx="15717833" cy="19050"/>
          </a:xfrm>
          <a:prstGeom prst="straightConnector1">
            <a:avLst/>
          </a:prstGeom>
          <a:noFill/>
          <a:ln cap="flat" cmpd="sng" w="28575">
            <a:solidFill>
              <a:srgbClr val="64DB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0" name="Google Shape;220;p20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221" name="Google Shape;221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20"/>
          <p:cNvSpPr/>
          <p:nvPr/>
        </p:nvSpPr>
        <p:spPr>
          <a:xfrm>
            <a:off x="15201900" y="-2854591"/>
            <a:ext cx="6172200" cy="6172200"/>
          </a:xfrm>
          <a:custGeom>
            <a:rect b="b" l="l" r="r" t="t"/>
            <a:pathLst>
              <a:path extrusionOk="0"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20"/>
          <p:cNvSpPr txBox="1"/>
          <p:nvPr/>
        </p:nvSpPr>
        <p:spPr>
          <a:xfrm>
            <a:off x="3101170" y="2579019"/>
            <a:ext cx="5902319" cy="13887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1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/>
          </a:p>
        </p:txBody>
      </p:sp>
      <p:sp>
        <p:nvSpPr>
          <p:cNvPr id="225" name="Google Shape;225;p20"/>
          <p:cNvSpPr txBox="1"/>
          <p:nvPr/>
        </p:nvSpPr>
        <p:spPr>
          <a:xfrm>
            <a:off x="1794872" y="4458588"/>
            <a:ext cx="10564407" cy="684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11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1.Gemini sometimes hallucinates answers </a:t>
            </a:r>
            <a:endParaRPr/>
          </a:p>
        </p:txBody>
      </p:sp>
      <p:sp>
        <p:nvSpPr>
          <p:cNvPr id="226" name="Google Shape;226;p20"/>
          <p:cNvSpPr txBox="1"/>
          <p:nvPr/>
        </p:nvSpPr>
        <p:spPr>
          <a:xfrm>
            <a:off x="1810885" y="5954434"/>
            <a:ext cx="10276284" cy="603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7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2.Need to restrict LLM to code generation only </a:t>
            </a:r>
            <a:endParaRPr/>
          </a:p>
        </p:txBody>
      </p:sp>
      <p:sp>
        <p:nvSpPr>
          <p:cNvPr id="227" name="Google Shape;227;p20"/>
          <p:cNvSpPr txBox="1"/>
          <p:nvPr/>
        </p:nvSpPr>
        <p:spPr>
          <a:xfrm>
            <a:off x="1787604" y="7401855"/>
            <a:ext cx="8529452" cy="676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3.Must sanitize inputs and outputs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938"/>
            </a:gs>
            <a:gs pos="100000">
              <a:srgbClr val="000935"/>
            </a:gs>
          </a:gsLst>
          <a:lin ang="2700000" scaled="0"/>
        </a:gra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1"/>
          <p:cNvGrpSpPr/>
          <p:nvPr/>
        </p:nvGrpSpPr>
        <p:grpSpPr>
          <a:xfrm>
            <a:off x="17742214" y="7373294"/>
            <a:ext cx="47625" cy="1885006"/>
            <a:chOff x="0" y="-38100"/>
            <a:chExt cx="12543" cy="496462"/>
          </a:xfrm>
        </p:grpSpPr>
        <p:sp>
          <p:nvSpPr>
            <p:cNvPr id="237" name="Google Shape;237;p21"/>
            <p:cNvSpPr/>
            <p:nvPr/>
          </p:nvSpPr>
          <p:spPr>
            <a:xfrm>
              <a:off x="0" y="0"/>
              <a:ext cx="12543" cy="458362"/>
            </a:xfrm>
            <a:custGeom>
              <a:rect b="b" l="l" r="r" t="t"/>
              <a:pathLst>
                <a:path extrusionOk="0"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>
              <a:gsLst>
                <a:gs pos="0">
                  <a:srgbClr val="5470FF"/>
                </a:gs>
                <a:gs pos="100000">
                  <a:srgbClr val="1F3291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38" name="Google Shape;238;p21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21"/>
          <p:cNvGrpSpPr/>
          <p:nvPr/>
        </p:nvGrpSpPr>
        <p:grpSpPr>
          <a:xfrm>
            <a:off x="17259300" y="-144661"/>
            <a:ext cx="1028700" cy="1173361"/>
            <a:chOff x="0" y="-38100"/>
            <a:chExt cx="270933" cy="309033"/>
          </a:xfrm>
        </p:grpSpPr>
        <p:sp>
          <p:nvSpPr>
            <p:cNvPr id="240" name="Google Shape;240;p21"/>
            <p:cNvSpPr/>
            <p:nvPr/>
          </p:nvSpPr>
          <p:spPr>
            <a:xfrm>
              <a:off x="0" y="0"/>
              <a:ext cx="270933" cy="270933"/>
            </a:xfrm>
            <a:custGeom>
              <a:rect b="b" l="l" r="r" t="t"/>
              <a:pathLst>
                <a:path extrusionOk="0"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5470FF"/>
                </a:gs>
                <a:gs pos="100000">
                  <a:srgbClr val="1F3291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41" name="Google Shape;241;p2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21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/>
          </a:p>
        </p:txBody>
      </p:sp>
      <p:pic>
        <p:nvPicPr>
          <p:cNvPr id="243" name="Google Shape;243;p21"/>
          <p:cNvPicPr preferRelativeResize="0"/>
          <p:nvPr/>
        </p:nvPicPr>
        <p:blipFill rotWithShape="1">
          <a:blip r:embed="rId3">
            <a:alphaModFix/>
          </a:blip>
          <a:srcRect b="16872" l="16302" r="17499" t="12848"/>
          <a:stretch/>
        </p:blipFill>
        <p:spPr>
          <a:xfrm>
            <a:off x="0" y="0"/>
            <a:ext cx="9144000" cy="646785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1"/>
          <p:cNvSpPr txBox="1"/>
          <p:nvPr/>
        </p:nvSpPr>
        <p:spPr>
          <a:xfrm>
            <a:off x="522981" y="7213048"/>
            <a:ext cx="8502911" cy="1286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11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Our Future work</a:t>
            </a:r>
            <a:endParaRPr/>
          </a:p>
        </p:txBody>
      </p:sp>
      <p:grpSp>
        <p:nvGrpSpPr>
          <p:cNvPr id="245" name="Google Shape;245;p21"/>
          <p:cNvGrpSpPr/>
          <p:nvPr/>
        </p:nvGrpSpPr>
        <p:grpSpPr>
          <a:xfrm>
            <a:off x="2059131" y="8306350"/>
            <a:ext cx="2931669" cy="193599"/>
            <a:chOff x="0" y="-38100"/>
            <a:chExt cx="772127" cy="50989"/>
          </a:xfrm>
        </p:grpSpPr>
        <p:sp>
          <p:nvSpPr>
            <p:cNvPr id="246" name="Google Shape;246;p21"/>
            <p:cNvSpPr/>
            <p:nvPr/>
          </p:nvSpPr>
          <p:spPr>
            <a:xfrm>
              <a:off x="0" y="0"/>
              <a:ext cx="772127" cy="12889"/>
            </a:xfrm>
            <a:custGeom>
              <a:rect b="b" l="l" r="r" t="t"/>
              <a:pathLst>
                <a:path extrusionOk="0"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>
              <a:gsLst>
                <a:gs pos="0">
                  <a:srgbClr val="5470FF"/>
                </a:gs>
                <a:gs pos="100000">
                  <a:srgbClr val="1F3291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47" name="Google Shape;247;p21"/>
            <p:cNvSpPr txBox="1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21"/>
          <p:cNvGrpSpPr/>
          <p:nvPr/>
        </p:nvGrpSpPr>
        <p:grpSpPr>
          <a:xfrm>
            <a:off x="9521192" y="1645683"/>
            <a:ext cx="1007282" cy="1054498"/>
            <a:chOff x="0" y="-38100"/>
            <a:chExt cx="812800" cy="850900"/>
          </a:xfrm>
        </p:grpSpPr>
        <p:sp>
          <p:nvSpPr>
            <p:cNvPr id="249" name="Google Shape;249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>
              <a:gsLst>
                <a:gs pos="0">
                  <a:srgbClr val="5470FF"/>
                </a:gs>
                <a:gs pos="100000">
                  <a:srgbClr val="1F3291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50" name="Google Shape;250;p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21"/>
          <p:cNvSpPr txBox="1"/>
          <p:nvPr/>
        </p:nvSpPr>
        <p:spPr>
          <a:xfrm>
            <a:off x="9680306" y="1940852"/>
            <a:ext cx="689053" cy="463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6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/>
          </a:p>
        </p:txBody>
      </p:sp>
      <p:grpSp>
        <p:nvGrpSpPr>
          <p:cNvPr id="252" name="Google Shape;252;p21"/>
          <p:cNvGrpSpPr/>
          <p:nvPr/>
        </p:nvGrpSpPr>
        <p:grpSpPr>
          <a:xfrm>
            <a:off x="9521192" y="4166407"/>
            <a:ext cx="1002109" cy="1049083"/>
            <a:chOff x="0" y="-38100"/>
            <a:chExt cx="812800" cy="850900"/>
          </a:xfrm>
        </p:grpSpPr>
        <p:sp>
          <p:nvSpPr>
            <p:cNvPr id="253" name="Google Shape;253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>
              <a:gsLst>
                <a:gs pos="0">
                  <a:srgbClr val="5470FF"/>
                </a:gs>
                <a:gs pos="100000">
                  <a:srgbClr val="1F3291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54" name="Google Shape;254;p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21"/>
          <p:cNvSpPr txBox="1"/>
          <p:nvPr/>
        </p:nvSpPr>
        <p:spPr>
          <a:xfrm>
            <a:off x="9679489" y="4459816"/>
            <a:ext cx="685515" cy="461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46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/>
          </a:p>
        </p:txBody>
      </p:sp>
      <p:grpSp>
        <p:nvGrpSpPr>
          <p:cNvPr id="256" name="Google Shape;256;p21"/>
          <p:cNvGrpSpPr/>
          <p:nvPr/>
        </p:nvGrpSpPr>
        <p:grpSpPr>
          <a:xfrm>
            <a:off x="9521192" y="6886382"/>
            <a:ext cx="1040850" cy="1089640"/>
            <a:chOff x="0" y="-38100"/>
            <a:chExt cx="812800" cy="850900"/>
          </a:xfrm>
        </p:grpSpPr>
        <p:sp>
          <p:nvSpPr>
            <p:cNvPr id="257" name="Google Shape;257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>
              <a:gsLst>
                <a:gs pos="0">
                  <a:srgbClr val="5470FF"/>
                </a:gs>
                <a:gs pos="100000">
                  <a:srgbClr val="1F3291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258" name="Google Shape;258;p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21"/>
          <p:cNvSpPr txBox="1"/>
          <p:nvPr/>
        </p:nvSpPr>
        <p:spPr>
          <a:xfrm>
            <a:off x="9685609" y="7192976"/>
            <a:ext cx="712017" cy="477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2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/>
          </a:p>
        </p:txBody>
      </p:sp>
      <p:sp>
        <p:nvSpPr>
          <p:cNvPr id="260" name="Google Shape;260;p21"/>
          <p:cNvSpPr txBox="1"/>
          <p:nvPr/>
        </p:nvSpPr>
        <p:spPr>
          <a:xfrm>
            <a:off x="9922468" y="1658145"/>
            <a:ext cx="8260640" cy="1126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8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 support for Follow up </a:t>
            </a:r>
            <a:endParaRPr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8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question (contextual memory)</a:t>
            </a:r>
            <a:endParaRPr/>
          </a:p>
        </p:txBody>
      </p:sp>
      <p:sp>
        <p:nvSpPr>
          <p:cNvPr id="261" name="Google Shape;261;p21"/>
          <p:cNvSpPr txBox="1"/>
          <p:nvPr/>
        </p:nvSpPr>
        <p:spPr>
          <a:xfrm>
            <a:off x="10506549" y="4160715"/>
            <a:ext cx="7781451" cy="1550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8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 be done using PromptTemplate and   Output parser to get better results and standard format</a:t>
            </a:r>
            <a:endParaRPr/>
          </a:p>
        </p:txBody>
      </p:sp>
      <p:sp>
        <p:nvSpPr>
          <p:cNvPr id="262" name="Google Shape;262;p21"/>
          <p:cNvSpPr txBox="1"/>
          <p:nvPr/>
        </p:nvSpPr>
        <p:spPr>
          <a:xfrm>
            <a:off x="10562042" y="6926569"/>
            <a:ext cx="6664854" cy="1286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LLM’s chains to improve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8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code efficiency.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